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71" r:id="rId9"/>
    <p:sldId id="261" r:id="rId10"/>
    <p:sldId id="272" r:id="rId11"/>
    <p:sldId id="264" r:id="rId12"/>
    <p:sldId id="270" r:id="rId13"/>
    <p:sldId id="265" r:id="rId14"/>
    <p:sldId id="273" r:id="rId15"/>
    <p:sldId id="274" r:id="rId16"/>
    <p:sldId id="266" r:id="rId17"/>
    <p:sldId id="267" r:id="rId18"/>
    <p:sldId id="275" r:id="rId19"/>
    <p:sldId id="276" r:id="rId20"/>
    <p:sldId id="277" r:id="rId21"/>
    <p:sldId id="278" r:id="rId22"/>
    <p:sldId id="279" r:id="rId23"/>
    <p:sldId id="280" r:id="rId24"/>
    <p:sldId id="269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28/05/1442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Abrar saraireh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Ophthalmology History taking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2" y="116632"/>
            <a:ext cx="9036496" cy="294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Blurred vision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88024" y="1700808"/>
            <a:ext cx="3734649" cy="4566248"/>
            <a:chOff x="6259297" y="1138806"/>
            <a:chExt cx="3734649" cy="4566248"/>
          </a:xfrm>
        </p:grpSpPr>
        <p:sp>
          <p:nvSpPr>
            <p:cNvPr id="5" name="Rectangle 4"/>
            <p:cNvSpPr/>
            <p:nvPr/>
          </p:nvSpPr>
          <p:spPr>
            <a:xfrm>
              <a:off x="6259297" y="1138806"/>
              <a:ext cx="3734649" cy="45662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6259297" y="1138806"/>
              <a:ext cx="3734649" cy="45662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6032" tIns="661255" rIns="256032" bIns="256032" numCol="1" spcCol="1270" anchor="t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2800" kern="1200" dirty="0"/>
                <a:t>Macular edema </a:t>
              </a: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2800" kern="1200" dirty="0"/>
                <a:t>Retinal detachment</a:t>
              </a: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2800" kern="1200" dirty="0"/>
                <a:t>Retinal hemorrhage</a:t>
              </a: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2800" kern="1200" dirty="0"/>
                <a:t>Retinal artery occlusion </a:t>
              </a: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2800" kern="1200" dirty="0"/>
                <a:t>Retinal vein occlusion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257917" y="3212976"/>
            <a:ext cx="4355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Without pain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05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ASK 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the eye is painful or photophobia 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vision is affected 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Any recent trauma 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Eye is itchy 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Whether there is any discharge 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Recent contact lens wear or foreign body exposure 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dirty="0" smtClean="0"/>
              <a:t>RED EYE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724150" cy="2376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709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Ocular pain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Site of pain</a:t>
            </a:r>
          </a:p>
          <a:p>
            <a:r>
              <a:rPr lang="en-CA" dirty="0">
                <a:solidFill>
                  <a:schemeClr val="tx1"/>
                </a:solidFill>
              </a:rPr>
              <a:t>Severity </a:t>
            </a:r>
          </a:p>
          <a:p>
            <a:r>
              <a:rPr lang="en-CA" dirty="0">
                <a:solidFill>
                  <a:schemeClr val="tx1"/>
                </a:solidFill>
              </a:rPr>
              <a:t>Aggravating factors </a:t>
            </a:r>
          </a:p>
          <a:p>
            <a:r>
              <a:rPr lang="en-CA" dirty="0">
                <a:solidFill>
                  <a:schemeClr val="tx1"/>
                </a:solidFill>
              </a:rPr>
              <a:t>Relieving factors</a:t>
            </a:r>
          </a:p>
          <a:p>
            <a:r>
              <a:rPr lang="en-CA" dirty="0">
                <a:solidFill>
                  <a:schemeClr val="tx1"/>
                </a:solidFill>
              </a:rPr>
              <a:t>Radiation </a:t>
            </a:r>
          </a:p>
          <a:p>
            <a:r>
              <a:rPr lang="en-CA" dirty="0">
                <a:solidFill>
                  <a:schemeClr val="tx1"/>
                </a:solidFill>
              </a:rPr>
              <a:t>Associated symptoms, </a:t>
            </a:r>
            <a:r>
              <a:rPr lang="en-CA" dirty="0" smtClean="0">
                <a:solidFill>
                  <a:schemeClr val="tx1"/>
                </a:solidFill>
              </a:rPr>
              <a:t>Nausea, </a:t>
            </a:r>
            <a:r>
              <a:rPr lang="en-CA" dirty="0">
                <a:solidFill>
                  <a:schemeClr val="tx1"/>
                </a:solidFill>
              </a:rPr>
              <a:t>vomiting, fever, </a:t>
            </a:r>
            <a:r>
              <a:rPr lang="en-CA" dirty="0" smtClean="0">
                <a:solidFill>
                  <a:schemeClr val="tx1"/>
                </a:solidFill>
              </a:rPr>
              <a:t>weakness, </a:t>
            </a:r>
            <a:r>
              <a:rPr lang="en-CA" dirty="0">
                <a:solidFill>
                  <a:schemeClr val="tx1"/>
                </a:solidFill>
              </a:rPr>
              <a:t>headache.  </a:t>
            </a:r>
          </a:p>
          <a:p>
            <a:pPr>
              <a:buFont typeface="Wingdings" pitchFamily="2" charset="2"/>
              <a:buChar char="Ø"/>
            </a:pPr>
            <a:r>
              <a:rPr lang="en-CA" dirty="0">
                <a:solidFill>
                  <a:schemeClr val="tx1"/>
                </a:solidFill>
              </a:rPr>
              <a:t>  History of associated trauma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0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itching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Dryness</a:t>
            </a:r>
          </a:p>
          <a:p>
            <a:r>
              <a:rPr lang="en-CA" sz="3600" dirty="0"/>
              <a:t>Eye allergy </a:t>
            </a:r>
          </a:p>
          <a:p>
            <a:r>
              <a:rPr lang="en-CA" sz="3600" dirty="0"/>
              <a:t>Contact dermatitis</a:t>
            </a:r>
          </a:p>
          <a:p>
            <a:r>
              <a:rPr lang="en-CA" sz="3600" dirty="0"/>
              <a:t>Eyelid mass </a:t>
            </a:r>
            <a:r>
              <a:rPr lang="en-CA" sz="3600" dirty="0" smtClean="0"/>
              <a:t>(sclerosing </a:t>
            </a:r>
            <a:r>
              <a:rPr lang="en-CA" sz="3600" dirty="0"/>
              <a:t>basal cell carcinoma) </a:t>
            </a:r>
          </a:p>
          <a:p>
            <a:r>
              <a:rPr lang="en-CA" sz="3600" dirty="0"/>
              <a:t>Blepharitis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2"/>
            <a:ext cx="6840760" cy="4552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429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7344816" cy="4896543"/>
          </a:xfrm>
        </p:spPr>
      </p:pic>
    </p:spTree>
    <p:extLst>
      <p:ext uri="{BB962C8B-B14F-4D97-AF65-F5344CB8AC3E}">
        <p14:creationId xmlns:p14="http://schemas.microsoft.com/office/powerpoint/2010/main" val="33061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photophobia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Corneal symptoms : </a:t>
            </a:r>
            <a:r>
              <a:rPr lang="en-CA" sz="2800" dirty="0" smtClean="0">
                <a:solidFill>
                  <a:schemeClr val="tx1"/>
                </a:solidFill>
              </a:rPr>
              <a:t>corneal </a:t>
            </a:r>
            <a:r>
              <a:rPr lang="en-CA" sz="2800" dirty="0">
                <a:solidFill>
                  <a:schemeClr val="tx1"/>
                </a:solidFill>
              </a:rPr>
              <a:t>abrasion , corneal ulcer </a:t>
            </a:r>
          </a:p>
          <a:p>
            <a:r>
              <a:rPr lang="en-CA" sz="2800" dirty="0">
                <a:solidFill>
                  <a:schemeClr val="tx1"/>
                </a:solidFill>
              </a:rPr>
              <a:t>Uveitis with or without high intra-ocular pressure</a:t>
            </a:r>
          </a:p>
          <a:p>
            <a:r>
              <a:rPr lang="en-CA" sz="2800" dirty="0">
                <a:solidFill>
                  <a:schemeClr val="tx1"/>
                </a:solidFill>
              </a:rPr>
              <a:t>Herpetic uveitis , Toxoplasmosis</a:t>
            </a:r>
          </a:p>
          <a:p>
            <a:r>
              <a:rPr lang="en-CA" sz="2800" dirty="0">
                <a:solidFill>
                  <a:schemeClr val="tx1"/>
                </a:solidFill>
              </a:rPr>
              <a:t>HLA-B27 uveitis: ankylosing spondylitis, inflammatory bowel disease, psoriasis and Reiter's syndrome</a:t>
            </a:r>
          </a:p>
          <a:p>
            <a:r>
              <a:rPr lang="en-CA" sz="2800" dirty="0">
                <a:solidFill>
                  <a:schemeClr val="tx1"/>
                </a:solidFill>
              </a:rPr>
              <a:t>Headache , Migraine (classical and common)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5" y="260648"/>
            <a:ext cx="2023517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2023517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06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>
                <a:solidFill>
                  <a:schemeClr val="tx1"/>
                </a:solidFill>
              </a:rPr>
              <a:t>The sense of swimming flies or amorphous organism in space that are no sticking to one side of visual field, typically floaters change position with eye movement</a:t>
            </a:r>
          </a:p>
          <a:p>
            <a:r>
              <a:rPr lang="en-CA" sz="2800" dirty="0">
                <a:solidFill>
                  <a:schemeClr val="tx1"/>
                </a:solidFill>
              </a:rPr>
              <a:t>Uveitis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Vitreous detachment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52" y="2060848"/>
            <a:ext cx="7597148" cy="4320480"/>
          </a:xfrm>
        </p:spPr>
      </p:pic>
    </p:spTree>
    <p:extLst>
      <p:ext uri="{BB962C8B-B14F-4D97-AF65-F5344CB8AC3E}">
        <p14:creationId xmlns:p14="http://schemas.microsoft.com/office/powerpoint/2010/main" val="11046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Lacrimation and 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- Is the discharge clear or opaque?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- Associated pain? Foreign body sensation? Itchiness?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- Other symptoms </a:t>
            </a:r>
            <a:r>
              <a:rPr lang="en-US" sz="4400" dirty="0" smtClean="0">
                <a:solidFill>
                  <a:schemeClr val="tx1"/>
                </a:solidFill>
              </a:rPr>
              <a:t>(red </a:t>
            </a:r>
            <a:r>
              <a:rPr lang="en-US" sz="4400" dirty="0">
                <a:solidFill>
                  <a:schemeClr val="tx1"/>
                </a:solidFill>
              </a:rPr>
              <a:t>eye)?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 2" pitchFamily="18" charset="2"/>
              <a:buChar char="C"/>
            </a:pPr>
            <a:r>
              <a:rPr lang="en-US" dirty="0" smtClean="0"/>
              <a:t>Focuses </a:t>
            </a:r>
            <a:r>
              <a:rPr lang="en-US" dirty="0"/>
              <a:t>your attention to the patients problem</a:t>
            </a:r>
          </a:p>
          <a:p>
            <a:pPr marL="285750" indent="-285750">
              <a:buFont typeface="Wingdings 2" pitchFamily="18" charset="2"/>
              <a:buChar char="C"/>
            </a:pPr>
            <a:endParaRPr lang="en-US" dirty="0"/>
          </a:p>
          <a:p>
            <a:pPr marL="285750" indent="-285750">
              <a:buFont typeface="Wingdings 2" pitchFamily="18" charset="2"/>
              <a:buChar char="C"/>
            </a:pPr>
            <a:r>
              <a:rPr lang="en-US" dirty="0"/>
              <a:t>Narrows down your deferential diagnosis</a:t>
            </a:r>
          </a:p>
          <a:p>
            <a:pPr marL="285750" indent="-285750">
              <a:buFont typeface="Wingdings 2" pitchFamily="18" charset="2"/>
              <a:buChar char="C"/>
            </a:pPr>
            <a:endParaRPr lang="en-US" dirty="0"/>
          </a:p>
          <a:p>
            <a:pPr marL="285750" indent="-285750">
              <a:buFont typeface="Wingdings 2" pitchFamily="18" charset="2"/>
              <a:buChar char="C"/>
            </a:pPr>
            <a:r>
              <a:rPr lang="en-US" dirty="0"/>
              <a:t>Screen the patient for other disease, the patient might not be aware of.</a:t>
            </a:r>
          </a:p>
          <a:p>
            <a:pPr marL="285750" indent="-285750">
              <a:buFont typeface="Wingdings 2" pitchFamily="18" charset="2"/>
              <a:buChar char="C"/>
            </a:pPr>
            <a:endParaRPr lang="en-US" dirty="0"/>
          </a:p>
          <a:p>
            <a:pPr marL="285750" indent="-285750">
              <a:buFont typeface="Wingdings 2" pitchFamily="18" charset="2"/>
              <a:buChar char="C"/>
            </a:pPr>
            <a:r>
              <a:rPr lang="en-US" dirty="0"/>
              <a:t>Protect other people from harmful events inflected on others, because of the patients problem. </a:t>
            </a:r>
            <a:endParaRPr lang="ar-SA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Importance of good history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4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medical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solidFill>
                  <a:schemeClr val="tx1"/>
                </a:solidFill>
              </a:rPr>
              <a:t>History of D.M , Dyslipidemia , HT: ask about duration, control, complication, medications ( type and compliance)</a:t>
            </a:r>
          </a:p>
          <a:p>
            <a:r>
              <a:rPr lang="en-CA" b="1" dirty="0">
                <a:solidFill>
                  <a:schemeClr val="tx1"/>
                </a:solidFill>
              </a:rPr>
              <a:t>Congenital diseases ( bleeding disorders) </a:t>
            </a:r>
          </a:p>
          <a:p>
            <a:r>
              <a:rPr lang="en-CA" b="1" dirty="0">
                <a:solidFill>
                  <a:schemeClr val="tx1"/>
                </a:solidFill>
              </a:rPr>
              <a:t>Drug allergies</a:t>
            </a:r>
          </a:p>
          <a:p>
            <a:r>
              <a:rPr lang="en-CA" b="1" dirty="0">
                <a:solidFill>
                  <a:schemeClr val="tx1"/>
                </a:solidFill>
              </a:rPr>
              <a:t>History of uveitis or any medical eye problems</a:t>
            </a:r>
            <a:r>
              <a:rPr lang="en-CA" sz="3200" b="1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b="1" dirty="0">
                <a:solidFill>
                  <a:schemeClr val="tx1"/>
                </a:solidFill>
              </a:rPr>
              <a:t>Insulin </a:t>
            </a:r>
          </a:p>
          <a:p>
            <a:r>
              <a:rPr lang="en-US" b="1" dirty="0">
                <a:solidFill>
                  <a:schemeClr val="tx1"/>
                </a:solidFill>
              </a:rPr>
              <a:t>- HTN treatment </a:t>
            </a:r>
          </a:p>
          <a:p>
            <a:r>
              <a:rPr lang="en-US" b="1" dirty="0">
                <a:solidFill>
                  <a:schemeClr val="tx1"/>
                </a:solidFill>
              </a:rPr>
              <a:t>- </a:t>
            </a:r>
            <a:r>
              <a:rPr lang="en-US" b="1" dirty="0" smtClean="0">
                <a:solidFill>
                  <a:schemeClr val="tx1"/>
                </a:solidFill>
              </a:rPr>
              <a:t>Chloroquine </a:t>
            </a:r>
            <a:r>
              <a:rPr lang="en-US" b="1" dirty="0">
                <a:solidFill>
                  <a:schemeClr val="tx1"/>
                </a:solidFill>
              </a:rPr>
              <a:t>&gt; Retinal toxicity</a:t>
            </a:r>
          </a:p>
          <a:p>
            <a:r>
              <a:rPr lang="en-US" b="1" dirty="0">
                <a:solidFill>
                  <a:schemeClr val="tx1"/>
                </a:solidFill>
              </a:rPr>
              <a:t>- </a:t>
            </a:r>
            <a:r>
              <a:rPr lang="en-US" b="1" dirty="0" smtClean="0">
                <a:solidFill>
                  <a:schemeClr val="tx1"/>
                </a:solidFill>
              </a:rPr>
              <a:t>Isoniazid 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- Steroids &gt; ( Acute : Glaucoma , Chronic Use : cataract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Smoking and alcohol use: this may affect vascular and optic nerve function within the eye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CA" dirty="0" smtClean="0">
                <a:solidFill>
                  <a:schemeClr val="tx1"/>
                </a:solidFill>
              </a:rPr>
              <a:t>Occupation</a:t>
            </a:r>
            <a:r>
              <a:rPr lang="en-CA" dirty="0">
                <a:solidFill>
                  <a:schemeClr val="tx1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en-CA" dirty="0">
                <a:solidFill>
                  <a:schemeClr val="tx1"/>
                </a:solidFill>
              </a:rPr>
              <a:t>certain occupations are more likely to get injured in the eye more than others</a:t>
            </a:r>
            <a:r>
              <a:rPr lang="en-CA">
                <a:solidFill>
                  <a:schemeClr val="tx1"/>
                </a:solidFill>
              </a:rPr>
              <a:t>. </a:t>
            </a:r>
            <a:endParaRPr lang="en-CA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mtClean="0">
                <a:solidFill>
                  <a:schemeClr val="tx1"/>
                </a:solidFill>
              </a:rPr>
              <a:t>certain </a:t>
            </a:r>
            <a:r>
              <a:rPr lang="en-US" dirty="0">
                <a:solidFill>
                  <a:schemeClr val="tx1"/>
                </a:solidFill>
              </a:rPr>
              <a:t>professions, including drivers of heavy goods and pilots, require specific visual acuity criteria.</a:t>
            </a:r>
            <a:endParaRPr lang="en-CA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 Visual impairment has a wide range of effects on daily life.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Ask about: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Daily activities requiring good vision: reading, television, sport, hobbies and so on.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 Driving.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surgical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Previous surgeries </a:t>
            </a:r>
          </a:p>
          <a:p>
            <a:r>
              <a:rPr lang="en-CA" dirty="0">
                <a:solidFill>
                  <a:schemeClr val="tx1"/>
                </a:solidFill>
              </a:rPr>
              <a:t>Previous use of eye glasses </a:t>
            </a:r>
          </a:p>
          <a:p>
            <a:r>
              <a:rPr lang="en-CA" dirty="0">
                <a:solidFill>
                  <a:schemeClr val="tx1"/>
                </a:solidFill>
              </a:rPr>
              <a:t>Previous eye injections . </a:t>
            </a:r>
          </a:p>
          <a:p>
            <a:r>
              <a:rPr lang="en-CA" dirty="0">
                <a:solidFill>
                  <a:schemeClr val="tx1"/>
                </a:solidFill>
              </a:rPr>
              <a:t>Previous laser to the eye. </a:t>
            </a:r>
          </a:p>
        </p:txBody>
      </p:sp>
    </p:spTree>
    <p:extLst>
      <p:ext uri="{BB962C8B-B14F-4D97-AF65-F5344CB8AC3E}">
        <p14:creationId xmlns:p14="http://schemas.microsoft.com/office/powerpoint/2010/main" val="36782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249354" cy="4868179"/>
          </a:xfrm>
        </p:spPr>
      </p:pic>
    </p:spTree>
    <p:extLst>
      <p:ext uri="{BB962C8B-B14F-4D97-AF65-F5344CB8AC3E}">
        <p14:creationId xmlns:p14="http://schemas.microsoft.com/office/powerpoint/2010/main" val="1347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history Components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0" indent="-342900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800" kern="0" dirty="0" smtClean="0">
                <a:solidFill>
                  <a:srgbClr val="1C1C1C"/>
                </a:solidFill>
                <a:latin typeface="Tahoma"/>
                <a:cs typeface="Times New Roman"/>
              </a:rPr>
              <a:t> patient Profile </a:t>
            </a:r>
            <a:endParaRPr lang="en-US" altLang="en-US" sz="2800" kern="0" dirty="0">
              <a:solidFill>
                <a:srgbClr val="1C1C1C"/>
              </a:solidFill>
              <a:latin typeface="Tahoma"/>
              <a:cs typeface="Times New Roman"/>
            </a:endParaRPr>
          </a:p>
          <a:p>
            <a:pPr lvl="0" indent="-342900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1C1C1C"/>
                </a:solidFill>
                <a:latin typeface="Tahoma"/>
                <a:cs typeface="Times New Roman"/>
              </a:rPr>
              <a:t>Chief complaint</a:t>
            </a:r>
          </a:p>
          <a:p>
            <a:pPr lvl="0" indent="-342900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1C1C1C"/>
                </a:solidFill>
                <a:latin typeface="Tahoma"/>
                <a:cs typeface="Times New Roman"/>
              </a:rPr>
              <a:t>History of present illness </a:t>
            </a:r>
          </a:p>
          <a:p>
            <a:pPr lvl="0" indent="-342900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1C1C1C"/>
                </a:solidFill>
                <a:latin typeface="Tahoma"/>
                <a:cs typeface="Times New Roman"/>
              </a:rPr>
              <a:t>Past ophthalmic history </a:t>
            </a:r>
          </a:p>
          <a:p>
            <a:pPr lvl="0" indent="-342900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1C1C1C"/>
                </a:solidFill>
                <a:latin typeface="Tahoma"/>
                <a:cs typeface="Times New Roman"/>
              </a:rPr>
              <a:t>Past medical history </a:t>
            </a:r>
          </a:p>
          <a:p>
            <a:pPr lvl="0" indent="-342900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1C1C1C"/>
                </a:solidFill>
                <a:latin typeface="Tahoma"/>
                <a:cs typeface="Times New Roman"/>
              </a:rPr>
              <a:t>Drug history </a:t>
            </a:r>
          </a:p>
          <a:p>
            <a:pPr lvl="0" indent="-342900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1C1C1C"/>
                </a:solidFill>
                <a:latin typeface="Tahoma"/>
                <a:cs typeface="Times New Roman"/>
              </a:rPr>
              <a:t>Family history </a:t>
            </a:r>
          </a:p>
          <a:p>
            <a:pPr lvl="0" indent="-342900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1C1C1C"/>
                </a:solidFill>
                <a:latin typeface="Tahoma"/>
                <a:cs typeface="Times New Roman"/>
              </a:rPr>
              <a:t>Social history </a:t>
            </a:r>
          </a:p>
          <a:p>
            <a:pPr lvl="0" indent="-342900" fontAlgn="base">
              <a:spcAft>
                <a:spcPct val="0"/>
              </a:spcAft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sz="2800" kern="0" dirty="0">
                <a:solidFill>
                  <a:srgbClr val="1C1C1C"/>
                </a:solidFill>
                <a:latin typeface="Tahoma"/>
                <a:cs typeface="Times New Roman"/>
              </a:rPr>
              <a:t>Allergies</a:t>
            </a:r>
          </a:p>
          <a:p>
            <a:endParaRPr lang="en-US" dirty="0">
              <a:solidFill>
                <a:schemeClr val="tx1"/>
              </a:solidFill>
              <a:ea typeface="Segoe UI Symbol" panose="020B0502040204020203" pitchFamily="34" charset="0"/>
              <a:cs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9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CA" dirty="0"/>
              <a:t> Name of the patient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Age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Sex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Residence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Work </a:t>
            </a:r>
            <a:endParaRPr lang="en-US" dirty="0"/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332656"/>
            <a:ext cx="4953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Patient profile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724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Chief complaint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91264" cy="12443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Main symptoms 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80" y="3501007"/>
            <a:ext cx="5112568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1- blurred of vision </a:t>
            </a:r>
          </a:p>
          <a:p>
            <a:pPr algn="l"/>
            <a:r>
              <a:rPr lang="en-US" dirty="0" smtClean="0"/>
              <a:t>2- red eye</a:t>
            </a:r>
          </a:p>
          <a:p>
            <a:pPr algn="l"/>
            <a:r>
              <a:rPr lang="en-US" dirty="0" smtClean="0"/>
              <a:t>3- eye pain </a:t>
            </a:r>
          </a:p>
          <a:p>
            <a:pPr algn="l"/>
            <a:r>
              <a:rPr lang="en-US" dirty="0" smtClean="0"/>
              <a:t>4- itching </a:t>
            </a:r>
          </a:p>
          <a:p>
            <a:pPr algn="l"/>
            <a:r>
              <a:rPr lang="en-US" dirty="0" smtClean="0"/>
              <a:t>5- lacrimation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Blurred of vision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7848872" cy="4392487"/>
          </a:xfrm>
          <a:solidFill>
            <a:srgbClr val="ECCBB2"/>
          </a:solidFill>
        </p:spPr>
        <p:txBody>
          <a:bodyPr>
            <a:normAutofit/>
          </a:bodyPr>
          <a:lstStyle/>
          <a:p>
            <a:pPr indent="-342900" eaLnBrk="0" hangingPunct="0">
              <a:lnSpc>
                <a:spcPct val="80000"/>
              </a:lnSpc>
              <a:buClr>
                <a:schemeClr val="folHlink"/>
              </a:buClr>
              <a:buSzPct val="60000"/>
              <a:buNone/>
              <a:defRPr/>
            </a:pPr>
            <a:r>
              <a:rPr lang="en-US" sz="2000" kern="0" dirty="0" smtClean="0">
                <a:solidFill>
                  <a:schemeClr val="tx1"/>
                </a:solidFill>
              </a:rPr>
              <a:t>When the patient present with a change in vision ask about :</a:t>
            </a:r>
          </a:p>
          <a:p>
            <a:pPr indent="-342900" eaLnBrk="0" hangingPunct="0">
              <a:lnSpc>
                <a:spcPct val="80000"/>
              </a:lnSpc>
              <a:buClr>
                <a:schemeClr val="folHlink"/>
              </a:buClr>
              <a:buSzPct val="60000"/>
              <a:buNone/>
              <a:defRPr/>
            </a:pPr>
            <a:endParaRPr lang="en-US" sz="2000" kern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- Did </a:t>
            </a:r>
            <a:r>
              <a:rPr lang="en-US" dirty="0">
                <a:solidFill>
                  <a:schemeClr val="tx1"/>
                </a:solidFill>
              </a:rPr>
              <a:t>the change in vision start suddenly or gradually?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-How is the vision affected exactly? ( is it loss of vision? Cloudy vision? Floaters? 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-Unilateral or bilateral?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-Whole or part of the visual field affected?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-If partial, which part of the visual field affected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kern="0" dirty="0" smtClean="0">
                <a:solidFill>
                  <a:schemeClr val="tx1"/>
                </a:solidFill>
              </a:rPr>
              <a:t>Blurring of vision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800" dirty="0" smtClean="0"/>
              <a:t>Causes : </a:t>
            </a:r>
          </a:p>
          <a:p>
            <a:pPr marL="114300" indent="0">
              <a:buNone/>
            </a:pPr>
            <a:r>
              <a:rPr lang="en-US" dirty="0" smtClean="0"/>
              <a:t>1- refractory error </a:t>
            </a:r>
          </a:p>
          <a:p>
            <a:pPr marL="114300" indent="0">
              <a:buNone/>
            </a:pPr>
            <a:r>
              <a:rPr lang="en-US" dirty="0" smtClean="0"/>
              <a:t>2- </a:t>
            </a:r>
            <a:r>
              <a:rPr lang="en-CA" dirty="0"/>
              <a:t>Organic problem in the eye </a:t>
            </a:r>
            <a:r>
              <a:rPr lang="en-CA" dirty="0" smtClean="0"/>
              <a:t>(cornea, </a:t>
            </a:r>
            <a:r>
              <a:rPr lang="en-CA" dirty="0"/>
              <a:t>lens, retina, vitreous, optic nerve disease)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5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8640960" cy="4608512"/>
          </a:xfrm>
        </p:spPr>
      </p:pic>
    </p:spTree>
    <p:extLst>
      <p:ext uri="{BB962C8B-B14F-4D97-AF65-F5344CB8AC3E}">
        <p14:creationId xmlns:p14="http://schemas.microsoft.com/office/powerpoint/2010/main" val="25525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Blurred vision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67542" y="1700808"/>
            <a:ext cx="3734650" cy="4854280"/>
            <a:chOff x="-1422910" y="1405706"/>
            <a:chExt cx="3734650" cy="4854280"/>
          </a:xfrm>
        </p:grpSpPr>
        <p:sp>
          <p:nvSpPr>
            <p:cNvPr id="7" name="Rectangle 6"/>
            <p:cNvSpPr/>
            <p:nvPr/>
          </p:nvSpPr>
          <p:spPr>
            <a:xfrm>
              <a:off x="-1422910" y="1405706"/>
              <a:ext cx="3734649" cy="45662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-1422909" y="1693738"/>
              <a:ext cx="3734649" cy="45662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6032" tIns="661255" rIns="256032" bIns="256032" numCol="1" spcCol="1270" anchor="t" anchorCtr="0">
              <a:noAutofit/>
            </a:bodyPr>
            <a:lstStyle/>
            <a:p>
              <a:pPr marL="285750" lvl="1" indent="-28575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2800" kern="1200" dirty="0"/>
                <a:t>Closed angle glaucoma</a:t>
              </a:r>
            </a:p>
            <a:p>
              <a:pPr marL="285750" lvl="1" indent="-28575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2800" kern="1200" dirty="0"/>
                <a:t>endophthalmitis</a:t>
              </a:r>
            </a:p>
            <a:p>
              <a:pPr marL="285750" lvl="1" indent="-28575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2800" kern="1200" dirty="0"/>
                <a:t>Keratitis</a:t>
              </a:r>
            </a:p>
            <a:p>
              <a:pPr marL="285750" lvl="1" indent="-28575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2800" kern="1200" dirty="0"/>
                <a:t>Uveitis</a:t>
              </a:r>
            </a:p>
            <a:p>
              <a:pPr marL="285750" lvl="1" indent="-28575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CA" sz="2800" kern="1200" dirty="0"/>
                <a:t>Optic neuritis!!</a:t>
              </a:r>
            </a:p>
            <a:p>
              <a:pPr marL="285750" lvl="1" indent="-28575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CA" sz="2800" kern="1200" dirty="0"/>
            </a:p>
            <a:p>
              <a:pPr marL="285750" lvl="1" indent="-28575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CA" sz="2800" kern="1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4860032" y="3429000"/>
            <a:ext cx="3482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 pain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946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A01B68C6A00642982C4DEBE1D6AFF0" ma:contentTypeVersion="8" ma:contentTypeDescription="Create a new document." ma:contentTypeScope="" ma:versionID="0068085077a804bdace9769fd8779190">
  <xsd:schema xmlns:xsd="http://www.w3.org/2001/XMLSchema" xmlns:xs="http://www.w3.org/2001/XMLSchema" xmlns:p="http://schemas.microsoft.com/office/2006/metadata/properties" xmlns:ns2="d5efe906-9a90-4802-bac5-13d1167a529b" targetNamespace="http://schemas.microsoft.com/office/2006/metadata/properties" ma:root="true" ma:fieldsID="9c5e7922be1fc17ab3f8b73ee963c3b4" ns2:_="">
    <xsd:import namespace="d5efe906-9a90-4802-bac5-13d1167a52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fe906-9a90-4802-bac5-13d1167a52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7ECA5E-FA40-4A02-9C43-9859BFDEFB00}"/>
</file>

<file path=customXml/itemProps2.xml><?xml version="1.0" encoding="utf-8"?>
<ds:datastoreItem xmlns:ds="http://schemas.openxmlformats.org/officeDocument/2006/customXml" ds:itemID="{C15352E3-EF56-42B3-A2F0-E873949602D6}"/>
</file>

<file path=customXml/itemProps3.xml><?xml version="1.0" encoding="utf-8"?>
<ds:datastoreItem xmlns:ds="http://schemas.openxmlformats.org/officeDocument/2006/customXml" ds:itemID="{41670994-182D-4C3B-8B93-12CBFFCBEF41}"/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626</TotalTime>
  <Words>578</Words>
  <Application>Microsoft Office PowerPoint</Application>
  <PresentationFormat>On-screen Show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Apothecary</vt:lpstr>
      <vt:lpstr>Ophthalmology History taking </vt:lpstr>
      <vt:lpstr>Importance of good history </vt:lpstr>
      <vt:lpstr> history Components </vt:lpstr>
      <vt:lpstr>PowerPoint Presentation</vt:lpstr>
      <vt:lpstr>Chief complaint </vt:lpstr>
      <vt:lpstr>Blurred of vision </vt:lpstr>
      <vt:lpstr>Blurring of vision </vt:lpstr>
      <vt:lpstr>PowerPoint Presentation</vt:lpstr>
      <vt:lpstr>Blurred vision </vt:lpstr>
      <vt:lpstr>Blurred vision </vt:lpstr>
      <vt:lpstr>RED EYE </vt:lpstr>
      <vt:lpstr>Ocular pain </vt:lpstr>
      <vt:lpstr>Eye itching </vt:lpstr>
      <vt:lpstr>PowerPoint Presentation</vt:lpstr>
      <vt:lpstr>PowerPoint Presentation</vt:lpstr>
      <vt:lpstr>photophobia</vt:lpstr>
      <vt:lpstr>Floaters </vt:lpstr>
      <vt:lpstr>PowerPoint Presentation</vt:lpstr>
      <vt:lpstr>Lacrimation and discharge</vt:lpstr>
      <vt:lpstr>Past medical history </vt:lpstr>
      <vt:lpstr>Drug history</vt:lpstr>
      <vt:lpstr>Social history </vt:lpstr>
      <vt:lpstr>Past surgical history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psychiatry </dc:title>
  <dc:creator>Abeer Alsarairah</dc:creator>
  <cp:lastModifiedBy>Abeer Alsarairah</cp:lastModifiedBy>
  <cp:revision>42</cp:revision>
  <dcterms:created xsi:type="dcterms:W3CDTF">2020-12-18T07:50:14Z</dcterms:created>
  <dcterms:modified xsi:type="dcterms:W3CDTF">2021-01-11T11:47:23Z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0x010100C2A01B68C6A00642982C4DEBE1D6AFF0</vt:lpwstr>
  </property>
</Properties>
</file>